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3"/>
  </p:notesMasterIdLst>
  <p:sldIdLst>
    <p:sldId id="256" r:id="rId2"/>
    <p:sldId id="257" r:id="rId3"/>
    <p:sldId id="258" r:id="rId4"/>
    <p:sldId id="279" r:id="rId5"/>
    <p:sldId id="259" r:id="rId6"/>
    <p:sldId id="277" r:id="rId7"/>
    <p:sldId id="278" r:id="rId8"/>
    <p:sldId id="275" r:id="rId9"/>
    <p:sldId id="260" r:id="rId10"/>
    <p:sldId id="261" r:id="rId11"/>
    <p:sldId id="262" r:id="rId12"/>
    <p:sldId id="263" r:id="rId13"/>
    <p:sldId id="280" r:id="rId14"/>
    <p:sldId id="264" r:id="rId15"/>
    <p:sldId id="265" r:id="rId16"/>
    <p:sldId id="266" r:id="rId17"/>
    <p:sldId id="281" r:id="rId18"/>
    <p:sldId id="267" r:id="rId19"/>
    <p:sldId id="268" r:id="rId20"/>
    <p:sldId id="269" r:id="rId21"/>
    <p:sldId id="271" r:id="rId22"/>
    <p:sldId id="282" r:id="rId23"/>
    <p:sldId id="270" r:id="rId24"/>
    <p:sldId id="272" r:id="rId25"/>
    <p:sldId id="283" r:id="rId26"/>
    <p:sldId id="273" r:id="rId27"/>
    <p:sldId id="284" r:id="rId28"/>
    <p:sldId id="305" r:id="rId29"/>
    <p:sldId id="274" r:id="rId30"/>
    <p:sldId id="286" r:id="rId31"/>
    <p:sldId id="285" r:id="rId32"/>
    <p:sldId id="309" r:id="rId33"/>
    <p:sldId id="310" r:id="rId34"/>
    <p:sldId id="308" r:id="rId35"/>
    <p:sldId id="287" r:id="rId36"/>
    <p:sldId id="294" r:id="rId37"/>
    <p:sldId id="293" r:id="rId38"/>
    <p:sldId id="288" r:id="rId39"/>
    <p:sldId id="295" r:id="rId40"/>
    <p:sldId id="289" r:id="rId41"/>
    <p:sldId id="290" r:id="rId42"/>
    <p:sldId id="292" r:id="rId43"/>
    <p:sldId id="311" r:id="rId44"/>
    <p:sldId id="306" r:id="rId45"/>
    <p:sldId id="304" r:id="rId46"/>
    <p:sldId id="307" r:id="rId47"/>
    <p:sldId id="291" r:id="rId48"/>
    <p:sldId id="296" r:id="rId49"/>
    <p:sldId id="314" r:id="rId50"/>
    <p:sldId id="313" r:id="rId51"/>
    <p:sldId id="312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184" autoAdjust="0"/>
  </p:normalViewPr>
  <p:slideViewPr>
    <p:cSldViewPr>
      <p:cViewPr varScale="1">
        <p:scale>
          <a:sx n="91" d="100"/>
          <a:sy n="91" d="100"/>
        </p:scale>
        <p:origin x="-112" y="-4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DF8A1-D8FB-41DB-8373-589BB1295A53}" type="datetimeFigureOut">
              <a:rPr lang="en-US" smtClean="0"/>
              <a:t>9/14/15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889D5-405E-4538-812A-9EE86D30D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78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Shanghai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889D5-405E-4538-812A-9EE86D30D7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Cold weather = more coal burning</a:t>
            </a:r>
          </a:p>
          <a:p>
            <a:r>
              <a:rPr lang="en-US" dirty="0" smtClean="0"/>
              <a:t>Anticyclone = windless</a:t>
            </a:r>
            <a:r>
              <a:rPr lang="en-US" baseline="0" dirty="0" smtClean="0"/>
              <a:t> London and temperature inversion</a:t>
            </a:r>
          </a:p>
          <a:p>
            <a:r>
              <a:rPr lang="en-US" baseline="0" dirty="0" smtClean="0"/>
              <a:t>Visibility decreased to 1 meter – difficult to walk outside</a:t>
            </a:r>
          </a:p>
          <a:p>
            <a:r>
              <a:rPr lang="en-US" baseline="0" dirty="0" smtClean="0"/>
              <a:t>Smog penetrated indoors and theaters closed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889D5-405E-4538-812A-9EE86D30D7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95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AQI</a:t>
            </a:r>
            <a:r>
              <a:rPr lang="en-US" dirty="0" smtClean="0"/>
              <a:t> &gt;300 = dangerous</a:t>
            </a:r>
            <a:r>
              <a:rPr lang="en-US" baseline="0" dirty="0" smtClean="0"/>
              <a:t> to all humans</a:t>
            </a:r>
          </a:p>
          <a:p>
            <a:r>
              <a:rPr lang="en-US" baseline="0" dirty="0" smtClean="0"/>
              <a:t>inversion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889D5-405E-4538-812A-9EE86D30D7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9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VOCs – released from burning fuel.</a:t>
            </a:r>
            <a:r>
              <a:rPr lang="en-US" baseline="0" dirty="0" smtClean="0"/>
              <a:t> Some examples:  formaldehyde, benzene, toluene, styrene, xylene, </a:t>
            </a:r>
            <a:r>
              <a:rPr lang="en-US" baseline="0" dirty="0" err="1" smtClean="0"/>
              <a:t>perchloroethylene</a:t>
            </a:r>
            <a:r>
              <a:rPr lang="en-US" baseline="0" smtClean="0"/>
              <a:t>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889D5-405E-4538-812A-9EE86D30D7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98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889D5-405E-4538-812A-9EE86D30D7C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64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Thai automobile emissions</a:t>
            </a:r>
            <a:r>
              <a:rPr lang="en-US" baseline="0" dirty="0" smtClean="0"/>
              <a:t> standards 1995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889D5-405E-4538-812A-9EE86D30D7C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28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Thai automobile emissions</a:t>
            </a:r>
            <a:r>
              <a:rPr lang="en-US" baseline="0" dirty="0" smtClean="0"/>
              <a:t> standards 1995</a:t>
            </a:r>
          </a:p>
          <a:p>
            <a:r>
              <a:rPr lang="en-US" baseline="0" dirty="0" smtClean="0"/>
              <a:t>Leaded gas discontinued in 1996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889D5-405E-4538-812A-9EE86D30D7C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28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0202-5D83-4B20-89CA-8F2154B2020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33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0202-5D83-4B20-89CA-8F2154B2020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75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0202-5D83-4B20-89CA-8F2154B2020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6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0202-5D83-4B20-89CA-8F2154B2020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87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0202-5D83-4B20-89CA-8F2154B2020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9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0202-5D83-4B20-89CA-8F2154B2020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0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0202-5D83-4B20-89CA-8F2154B2020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42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0202-5D83-4B20-89CA-8F2154B2020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0202-5D83-4B20-89CA-8F2154B2020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08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0202-5D83-4B20-89CA-8F2154B2020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0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0202-5D83-4B20-89CA-8F2154B2020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52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A0202-5D83-4B20-89CA-8F2154B2020F}" type="datetimeFigureOut">
              <a:rPr lang="en-US" smtClean="0"/>
              <a:t>9/14/15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CA2AD-82CB-4EB1-A815-A057585A8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973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1015kcls.com/wp-content/uploads/2013/12/bigstock-View-Across-Bangkok-Skyline-Sh-49229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" y="838200"/>
            <a:ext cx="9185399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Outdoor air pollution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Robert G. Hendrickson, MD</a:t>
            </a:r>
          </a:p>
          <a:p>
            <a:r>
              <a:rPr lang="en-US" dirty="0" smtClean="0"/>
              <a:t>Oregon Poison Center</a:t>
            </a:r>
          </a:p>
          <a:p>
            <a:r>
              <a:rPr lang="en-US" dirty="0" smtClean="0"/>
              <a:t>Oregon Health and Science University</a:t>
            </a:r>
          </a:p>
          <a:p>
            <a:r>
              <a:rPr lang="en-US" dirty="0" smtClean="0"/>
              <a:t> Portland, Oregon, USA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936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4986866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Outdoor air pollution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04800" y="1447800"/>
            <a:ext cx="4724400" cy="4525963"/>
          </a:xfrm>
        </p:spPr>
        <p:txBody>
          <a:bodyPr/>
          <a:lstStyle/>
          <a:p>
            <a:r>
              <a:rPr lang="en-US" dirty="0" smtClean="0"/>
              <a:t>Eastern China, 2013</a:t>
            </a:r>
          </a:p>
          <a:p>
            <a:pPr lvl="1"/>
            <a:r>
              <a:rPr lang="en-US" dirty="0" smtClean="0"/>
              <a:t>Shanghai</a:t>
            </a:r>
          </a:p>
          <a:p>
            <a:pPr lvl="1"/>
            <a:r>
              <a:rPr lang="en-US" dirty="0" smtClean="0"/>
              <a:t>Tianjin</a:t>
            </a:r>
          </a:p>
          <a:p>
            <a:r>
              <a:rPr lang="en-US" dirty="0" err="1" smtClean="0"/>
              <a:t>AQI</a:t>
            </a:r>
            <a:r>
              <a:rPr lang="en-US" dirty="0" smtClean="0"/>
              <a:t> = 507</a:t>
            </a:r>
          </a:p>
          <a:p>
            <a:r>
              <a:rPr lang="en-US" dirty="0" smtClean="0"/>
              <a:t>Airports, highways closed due to poor visibility</a:t>
            </a:r>
          </a:p>
          <a:p>
            <a:endParaRPr lang="en-US" dirty="0"/>
          </a:p>
        </p:txBody>
      </p:sp>
      <p:pic>
        <p:nvPicPr>
          <p:cNvPr id="8196" name="Picture 4" descr="C:\Users\hendriro\Downloads\Shanghai_haze_in_Huangpu_Distract_201312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11" y="0"/>
            <a:ext cx="392853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15466" y="2209800"/>
            <a:ext cx="38951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"Shanghai haze in Huangpu Distract 20131206" by </a:t>
            </a:r>
            <a:r>
              <a:rPr lang="en-US" sz="1000" dirty="0" err="1" smtClean="0"/>
              <a:t>Galaxyharrylion</a:t>
            </a:r>
            <a:r>
              <a:rPr lang="en-US" sz="1000" dirty="0" smtClean="0"/>
              <a:t> - Own work. Licensed under CC BY-SA 3.0 via Commons -</a:t>
            </a:r>
            <a:endParaRPr lang="en-US" sz="1000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5" y="2609910"/>
            <a:ext cx="3314178" cy="406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52645" y="6279760"/>
            <a:ext cx="373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by Jeff Schmaltz - NASA Earth Observatory. Licensed under Public Domain via Commons -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Primary pollutants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Sulfur dioxide</a:t>
            </a:r>
          </a:p>
          <a:p>
            <a:r>
              <a:rPr lang="en-US" dirty="0" smtClean="0"/>
              <a:t>Nitrogen dioxide</a:t>
            </a:r>
          </a:p>
          <a:p>
            <a:r>
              <a:rPr lang="en-US" dirty="0" smtClean="0"/>
              <a:t>Carbon monoxide</a:t>
            </a:r>
          </a:p>
          <a:p>
            <a:r>
              <a:rPr lang="en-US" dirty="0" smtClean="0"/>
              <a:t>Volatile organic compounds (VOCs)</a:t>
            </a:r>
          </a:p>
          <a:p>
            <a:r>
              <a:rPr lang="en-US" dirty="0" smtClean="0"/>
              <a:t>Hazardous air pollutants (</a:t>
            </a:r>
            <a:r>
              <a:rPr lang="en-US" dirty="0" err="1" smtClean="0"/>
              <a:t>HAPs</a:t>
            </a:r>
            <a:r>
              <a:rPr lang="en-US" dirty="0" smtClean="0"/>
              <a:t>)(e.g. lead,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Secondary pollutants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Pollutants that are formed from chemical or photochemical reactions of primary pollutants</a:t>
            </a:r>
          </a:p>
          <a:p>
            <a:pPr lvl="1"/>
            <a:r>
              <a:rPr lang="en-US" dirty="0" smtClean="0"/>
              <a:t>Ozone (VOCs + NO</a:t>
            </a:r>
            <a:r>
              <a:rPr lang="en-US" baseline="-25000" dirty="0" smtClean="0"/>
              <a:t>x</a:t>
            </a:r>
            <a:r>
              <a:rPr lang="en-US" dirty="0" smtClean="0"/>
              <a:t> -&gt; ozone)</a:t>
            </a:r>
          </a:p>
          <a:p>
            <a:pPr lvl="1"/>
            <a:r>
              <a:rPr lang="en-US" dirty="0" smtClean="0"/>
              <a:t>Nitric acid (</a:t>
            </a:r>
            <a:r>
              <a:rPr lang="en-US" dirty="0" err="1" smtClean="0"/>
              <a:t>HNO</a:t>
            </a:r>
            <a:r>
              <a:rPr lang="en-US" baseline="-25000" dirty="0" err="1" smtClean="0"/>
              <a:t>3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Formaldehyde</a:t>
            </a:r>
          </a:p>
          <a:p>
            <a:pPr lvl="1"/>
            <a:r>
              <a:rPr lang="en-US" dirty="0" smtClean="0"/>
              <a:t>Particulate nitrate (acid rain)</a:t>
            </a:r>
          </a:p>
          <a:p>
            <a:pPr lvl="1"/>
            <a:r>
              <a:rPr lang="en-US" dirty="0" smtClean="0"/>
              <a:t>Particulate sulfate (acid rain)</a:t>
            </a:r>
          </a:p>
        </p:txBody>
      </p:sp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hendriro\AppData\Local\Microsoft\Windows\Temporary Internet Files\Content.Outlook\9DRX1M0A\IMG_34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7" b="13607"/>
          <a:stretch/>
        </p:blipFill>
        <p:spPr bwMode="auto">
          <a:xfrm>
            <a:off x="0" y="304800"/>
            <a:ext cx="9144000" cy="532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8400" y="5962389"/>
            <a:ext cx="394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Greenberg MI, ed. Occupational, industrial, and environmental toxicology, 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edition. Mosby, 2003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4805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Individual agents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Sulfur dioxide (</a:t>
            </a:r>
            <a:r>
              <a:rPr lang="en-US" dirty="0" err="1" smtClean="0"/>
              <a:t>SO</a:t>
            </a:r>
            <a:r>
              <a:rPr lang="en-US" baseline="-25000" dirty="0" err="1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Oxides of nitrogen (e.g. nitrogen dioxide,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Acid rain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Ozone (</a:t>
            </a:r>
            <a:r>
              <a:rPr lang="en-US" dirty="0" err="1" smtClean="0"/>
              <a:t>O</a:t>
            </a:r>
            <a:r>
              <a:rPr lang="en-US" baseline="-25000" dirty="0" err="1" smtClean="0"/>
              <a:t>3</a:t>
            </a:r>
            <a:r>
              <a:rPr lang="en-US" dirty="0" smtClean="0"/>
              <a:t>)</a:t>
            </a:r>
          </a:p>
          <a:p>
            <a:r>
              <a:rPr lang="en-US" dirty="0" smtClean="0"/>
              <a:t>Carbon monoxide (CO)</a:t>
            </a:r>
          </a:p>
          <a:p>
            <a:r>
              <a:rPr lang="en-US" dirty="0" smtClean="0"/>
              <a:t>Particulate matter (PMs)</a:t>
            </a:r>
          </a:p>
          <a:p>
            <a:r>
              <a:rPr lang="en-US" dirty="0" smtClean="0"/>
              <a:t>Lead, metals, and other hazardous air pollutants (</a:t>
            </a:r>
            <a:r>
              <a:rPr lang="en-US" dirty="0" err="1" smtClean="0"/>
              <a:t>HAPs</a:t>
            </a:r>
            <a:r>
              <a:rPr lang="en-US" dirty="0" smtClean="0"/>
              <a:t>) or “air toxics”</a:t>
            </a:r>
          </a:p>
        </p:txBody>
      </p:sp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Sulfur dioxide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Primary source = coal power plants</a:t>
            </a:r>
          </a:p>
          <a:p>
            <a:r>
              <a:rPr lang="en-US" dirty="0" smtClean="0"/>
              <a:t>Sulfur dioxide(</a:t>
            </a:r>
            <a:r>
              <a:rPr lang="en-US" dirty="0" err="1" smtClean="0"/>
              <a:t>SO</a:t>
            </a:r>
            <a:r>
              <a:rPr lang="en-US" baseline="-25000" dirty="0" err="1" smtClean="0"/>
              <a:t>2</a:t>
            </a:r>
            <a:r>
              <a:rPr lang="en-US" dirty="0" smtClean="0"/>
              <a:t>) -&gt; sulfuric acid (</a:t>
            </a:r>
            <a:r>
              <a:rPr lang="en-US" dirty="0" err="1" smtClean="0"/>
              <a:t>H</a:t>
            </a:r>
            <a:r>
              <a:rPr lang="en-US" baseline="-25000" dirty="0" err="1" smtClean="0"/>
              <a:t>2</a:t>
            </a:r>
            <a:r>
              <a:rPr lang="en-US" dirty="0" err="1" smtClean="0"/>
              <a:t>SO</a:t>
            </a:r>
            <a:r>
              <a:rPr lang="en-US" baseline="-25000" dirty="0" err="1" smtClean="0"/>
              <a:t>4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In atmosphere and in respiratory tract</a:t>
            </a:r>
          </a:p>
          <a:p>
            <a:r>
              <a:rPr lang="en-US" dirty="0" smtClean="0"/>
              <a:t>Water soluble irritant gas</a:t>
            </a:r>
          </a:p>
          <a:p>
            <a:pPr lvl="1"/>
            <a:r>
              <a:rPr lang="en-US" dirty="0" smtClean="0"/>
              <a:t>Upper airway deposition</a:t>
            </a:r>
          </a:p>
          <a:p>
            <a:pPr lvl="1"/>
            <a:r>
              <a:rPr lang="en-US" dirty="0" smtClean="0"/>
              <a:t>Produces sulfurous acid, bisulfite, sulfite, and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2</a:t>
            </a:r>
            <a:r>
              <a:rPr lang="en-US" dirty="0" err="1" smtClean="0"/>
              <a:t>SO</a:t>
            </a:r>
            <a:r>
              <a:rPr lang="en-US" baseline="-25000" dirty="0" err="1" smtClean="0"/>
              <a:t>4</a:t>
            </a:r>
            <a:endParaRPr lang="en-US" baseline="-25000" dirty="0" smtClean="0"/>
          </a:p>
          <a:p>
            <a:pPr lvl="2"/>
            <a:r>
              <a:rPr lang="en-US" dirty="0" smtClean="0"/>
              <a:t>Bronchoconstriction (bisulfite)</a:t>
            </a:r>
          </a:p>
          <a:p>
            <a:pPr lvl="2"/>
            <a:r>
              <a:rPr lang="en-US" dirty="0" smtClean="0"/>
              <a:t>Upper airway irritation</a:t>
            </a:r>
          </a:p>
          <a:p>
            <a:pPr lvl="2"/>
            <a:r>
              <a:rPr lang="en-US" dirty="0" smtClean="0"/>
              <a:t>Inflammatory/immune responses - sensitizer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598" y="0"/>
            <a:ext cx="194140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Nitrogen dioxide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 source is automobiles, then power generation, biomass burning(local)</a:t>
            </a:r>
          </a:p>
          <a:p>
            <a:r>
              <a:rPr lang="en-US" dirty="0" err="1" smtClean="0"/>
              <a:t>N2</a:t>
            </a:r>
            <a:r>
              <a:rPr lang="en-US" dirty="0" smtClean="0"/>
              <a:t> and </a:t>
            </a:r>
            <a:r>
              <a:rPr lang="en-US" dirty="0" err="1" smtClean="0"/>
              <a:t>O2</a:t>
            </a:r>
            <a:r>
              <a:rPr lang="en-US" dirty="0" smtClean="0"/>
              <a:t> combine to form </a:t>
            </a:r>
            <a:r>
              <a:rPr lang="en-US" dirty="0" err="1" smtClean="0"/>
              <a:t>Nox</a:t>
            </a:r>
            <a:endParaRPr lang="en-US" dirty="0" smtClean="0"/>
          </a:p>
          <a:p>
            <a:r>
              <a:rPr lang="en-US" dirty="0" err="1" smtClean="0"/>
              <a:t>NO2</a:t>
            </a:r>
            <a:r>
              <a:rPr lang="en-US" dirty="0" smtClean="0"/>
              <a:t> combines with water in lungs to form nitrous acid and nitric acid</a:t>
            </a:r>
          </a:p>
          <a:p>
            <a:pPr lvl="1"/>
            <a:r>
              <a:rPr lang="en-US" dirty="0" smtClean="0"/>
              <a:t>Bronchospasm/airway </a:t>
            </a:r>
            <a:r>
              <a:rPr lang="en-US" dirty="0" err="1" smtClean="0"/>
              <a:t>hyperresponsiveness</a:t>
            </a:r>
            <a:endParaRPr lang="en-US" dirty="0" smtClean="0"/>
          </a:p>
          <a:p>
            <a:pPr lvl="1"/>
            <a:r>
              <a:rPr lang="en-US" dirty="0" smtClean="0"/>
              <a:t>Increased susceptibility to airway infections (chronic)</a:t>
            </a:r>
          </a:p>
        </p:txBody>
      </p:sp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Sulfur dioxide and nitrogen dioxide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Non-medical, environmental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746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Acid Rain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6512"/>
            <a:ext cx="6838167" cy="56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Acid rain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79402"/>
            <a:ext cx="7571465" cy="567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Consider this day…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You are working in an emergency department (ED)</a:t>
            </a:r>
          </a:p>
          <a:p>
            <a:r>
              <a:rPr lang="en-US" dirty="0" smtClean="0"/>
              <a:t>On the way to work, your eyes are watering a bit and you develop a mild cough</a:t>
            </a:r>
          </a:p>
          <a:p>
            <a:r>
              <a:rPr lang="en-US" dirty="0" smtClean="0"/>
              <a:t>In the ED:</a:t>
            </a:r>
          </a:p>
          <a:p>
            <a:pPr lvl="1"/>
            <a:r>
              <a:rPr lang="en-US" dirty="0" smtClean="0"/>
              <a:t>100% increase in patients today</a:t>
            </a:r>
          </a:p>
          <a:p>
            <a:pPr lvl="1"/>
            <a:r>
              <a:rPr lang="en-US" dirty="0" err="1" smtClean="0"/>
              <a:t>4X</a:t>
            </a:r>
            <a:r>
              <a:rPr lang="en-US" dirty="0" smtClean="0"/>
              <a:t> the number of intubations today</a:t>
            </a:r>
          </a:p>
          <a:p>
            <a:pPr lvl="1"/>
            <a:r>
              <a:rPr lang="en-US" dirty="0" smtClean="0"/>
              <a:t>ICUs are full</a:t>
            </a:r>
          </a:p>
          <a:p>
            <a:pPr lvl="1"/>
            <a:r>
              <a:rPr lang="en-US" dirty="0" smtClean="0"/>
              <a:t>Only a few ventilators left in the hospital</a:t>
            </a:r>
          </a:p>
        </p:txBody>
      </p:sp>
    </p:spTree>
    <p:extLst>
      <p:ext uri="{BB962C8B-B14F-4D97-AF65-F5344CB8AC3E}">
        <p14:creationId xmlns:p14="http://schemas.microsoft.com/office/powerpoint/2010/main" val="4072413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Acid rain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001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Ozone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Stratospheric (“good”) ozone</a:t>
            </a:r>
          </a:p>
          <a:p>
            <a:r>
              <a:rPr lang="en-US" dirty="0" smtClean="0"/>
              <a:t>Ground-level (“bad”) ozone</a:t>
            </a:r>
          </a:p>
          <a:p>
            <a:pPr lvl="1"/>
            <a:r>
              <a:rPr lang="en-US" dirty="0" smtClean="0"/>
              <a:t>Created by reaction of NOx and VOCs and sunlight</a:t>
            </a:r>
          </a:p>
          <a:p>
            <a:pPr lvl="2"/>
            <a:r>
              <a:rPr lang="en-US" dirty="0" smtClean="0"/>
              <a:t>NOx released from energy production</a:t>
            </a:r>
          </a:p>
          <a:p>
            <a:pPr lvl="2"/>
            <a:r>
              <a:rPr lang="en-US" dirty="0" smtClean="0"/>
              <a:t>VOCs released from energy production, automobiles, and natural sources </a:t>
            </a:r>
          </a:p>
          <a:p>
            <a:pPr lvl="3"/>
            <a:r>
              <a:rPr lang="en-US" dirty="0" smtClean="0"/>
              <a:t>Ozone generally highest in afternoon w/ sunny weather (summer)</a:t>
            </a:r>
          </a:p>
          <a:p>
            <a:r>
              <a:rPr lang="en-US" dirty="0" smtClean="0"/>
              <a:t>Remains the most violated environmental standard in the United States</a:t>
            </a:r>
          </a:p>
          <a:p>
            <a:r>
              <a:rPr lang="en-US" dirty="0" smtClean="0"/>
              <a:t>Main component of smog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Ozone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Health effects:</a:t>
            </a:r>
          </a:p>
          <a:p>
            <a:pPr lvl="1"/>
            <a:r>
              <a:rPr lang="en-US" dirty="0" smtClean="0"/>
              <a:t>Low water solubility – alveoli</a:t>
            </a:r>
          </a:p>
          <a:p>
            <a:pPr lvl="1"/>
            <a:r>
              <a:rPr lang="en-US" dirty="0" smtClean="0"/>
              <a:t>Irritant and oxidant -&gt; pulmonary inflammation</a:t>
            </a:r>
          </a:p>
          <a:p>
            <a:pPr lvl="2"/>
            <a:r>
              <a:rPr lang="en-US" dirty="0" smtClean="0"/>
              <a:t>Bronchospasm (cough, wheeze, chest tightness)</a:t>
            </a:r>
          </a:p>
          <a:p>
            <a:pPr lvl="2"/>
            <a:r>
              <a:rPr lang="en-US" dirty="0" smtClean="0"/>
              <a:t>Decreased </a:t>
            </a:r>
            <a:r>
              <a:rPr lang="en-US" dirty="0" err="1" smtClean="0"/>
              <a:t>FVC</a:t>
            </a:r>
            <a:r>
              <a:rPr lang="en-US" dirty="0" smtClean="0"/>
              <a:t> and </a:t>
            </a:r>
            <a:r>
              <a:rPr lang="en-US" dirty="0" err="1" smtClean="0"/>
              <a:t>FEV1</a:t>
            </a:r>
            <a:endParaRPr lang="en-US" dirty="0" smtClean="0"/>
          </a:p>
          <a:p>
            <a:pPr lvl="1"/>
            <a:r>
              <a:rPr lang="en-US" dirty="0" smtClean="0"/>
              <a:t>Short term:</a:t>
            </a:r>
          </a:p>
          <a:p>
            <a:pPr lvl="2"/>
            <a:r>
              <a:rPr lang="en-US" dirty="0" smtClean="0"/>
              <a:t>Increases in admissions for pneumonia, </a:t>
            </a:r>
            <a:r>
              <a:rPr lang="en-US" dirty="0" err="1" smtClean="0"/>
              <a:t>COPD</a:t>
            </a:r>
            <a:r>
              <a:rPr lang="en-US" dirty="0" smtClean="0"/>
              <a:t>, asthma, respiratory complaints</a:t>
            </a:r>
          </a:p>
          <a:p>
            <a:pPr lvl="3"/>
            <a:r>
              <a:rPr lang="en-US" dirty="0" smtClean="0"/>
              <a:t>Reversible (decreased asthma complaints in Atlanta, US after reduced traffic/ozone during Olympic games)</a:t>
            </a:r>
          </a:p>
          <a:p>
            <a:pPr lvl="2"/>
            <a:r>
              <a:rPr lang="en-US" dirty="0" smtClean="0"/>
              <a:t>Increased mortality rates on days with high ozone from cardiopulmonary disorders</a:t>
            </a:r>
          </a:p>
          <a:p>
            <a:pPr lvl="1"/>
            <a:r>
              <a:rPr lang="en-US" dirty="0" smtClean="0"/>
              <a:t>Long-term -&gt; increased chronic respiratory illnesses (in lab animals)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313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Carbon monoxide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 source = automobiles</a:t>
            </a:r>
          </a:p>
          <a:p>
            <a:r>
              <a:rPr lang="en-US" dirty="0" smtClean="0"/>
              <a:t>Systemic effects:</a:t>
            </a:r>
          </a:p>
          <a:p>
            <a:pPr lvl="1"/>
            <a:r>
              <a:rPr lang="en-US" dirty="0" smtClean="0"/>
              <a:t>Decreases oxygen delivery</a:t>
            </a:r>
          </a:p>
          <a:p>
            <a:r>
              <a:rPr lang="en-US" dirty="0" smtClean="0"/>
              <a:t>Acute toxicity</a:t>
            </a:r>
          </a:p>
          <a:p>
            <a:r>
              <a:rPr lang="en-US" dirty="0" smtClean="0"/>
              <a:t>Chronic toxicity:</a:t>
            </a:r>
          </a:p>
          <a:p>
            <a:pPr lvl="1"/>
            <a:r>
              <a:rPr lang="en-US" dirty="0" smtClean="0"/>
              <a:t>Increased events in patients with chronic cardiopulmonary diseases:  angina, MI.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Particulate matter (PMs)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Solid and liquid components of airborne aerosol</a:t>
            </a:r>
          </a:p>
          <a:p>
            <a:pPr lvl="1"/>
            <a:r>
              <a:rPr lang="en-US" dirty="0" smtClean="0"/>
              <a:t>Acid sulfate and nitrates formed from </a:t>
            </a:r>
            <a:r>
              <a:rPr lang="en-US" dirty="0" err="1" smtClean="0"/>
              <a:t>SO</a:t>
            </a:r>
            <a:r>
              <a:rPr lang="en-US" baseline="-25000" dirty="0" err="1" smtClean="0"/>
              <a:t>2</a:t>
            </a:r>
            <a:r>
              <a:rPr lang="en-US" dirty="0" smtClean="0"/>
              <a:t> and NO</a:t>
            </a:r>
            <a:r>
              <a:rPr lang="en-US" baseline="-25000" dirty="0" smtClean="0"/>
              <a:t>x</a:t>
            </a:r>
          </a:p>
          <a:p>
            <a:pPr lvl="1"/>
            <a:r>
              <a:rPr lang="en-US" dirty="0" smtClean="0"/>
              <a:t>Ammonium nitrate and sulfates</a:t>
            </a:r>
          </a:p>
          <a:p>
            <a:pPr lvl="1"/>
            <a:r>
              <a:rPr lang="en-US" dirty="0" smtClean="0"/>
              <a:t>Particulates from diesel exhaust, wood burning, dust, road surfaces, and elemental carbon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Particulate matter (PMs)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Large particles &gt; 10 µm</a:t>
            </a:r>
          </a:p>
          <a:p>
            <a:pPr lvl="1"/>
            <a:r>
              <a:rPr lang="en-US" dirty="0" smtClean="0"/>
              <a:t>Deposit in upper airways</a:t>
            </a:r>
          </a:p>
          <a:p>
            <a:r>
              <a:rPr lang="en-US" dirty="0" smtClean="0"/>
              <a:t>Coarse particles = 2.5-10 µm (</a:t>
            </a:r>
            <a:r>
              <a:rPr lang="en-US" dirty="0" err="1" smtClean="0"/>
              <a:t>PM10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Airborne dust, crustal elements (silicon, aluminum)</a:t>
            </a:r>
          </a:p>
          <a:p>
            <a:pPr lvl="1"/>
            <a:r>
              <a:rPr lang="en-US" dirty="0" smtClean="0"/>
              <a:t>Deposit in lower airways</a:t>
            </a:r>
          </a:p>
          <a:p>
            <a:r>
              <a:rPr lang="en-US" dirty="0" smtClean="0"/>
              <a:t>Fine particles &lt; 2.5 µm (</a:t>
            </a:r>
            <a:r>
              <a:rPr lang="en-US" dirty="0" err="1" smtClean="0"/>
              <a:t>PM2.5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Acid sulfates and nitrates</a:t>
            </a:r>
          </a:p>
          <a:p>
            <a:pPr lvl="1"/>
            <a:r>
              <a:rPr lang="en-US" dirty="0" smtClean="0"/>
              <a:t>Deposit in alveoli &amp; have systemic effects</a:t>
            </a:r>
          </a:p>
          <a:p>
            <a:r>
              <a:rPr lang="en-US" dirty="0" smtClean="0"/>
              <a:t>Total suspended particulates (TSP)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1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Particulate matter (PMs)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Health effects:</a:t>
            </a:r>
          </a:p>
          <a:p>
            <a:pPr lvl="1"/>
            <a:r>
              <a:rPr lang="en-US" dirty="0" err="1" smtClean="0"/>
              <a:t>PM10</a:t>
            </a:r>
            <a:r>
              <a:rPr lang="en-US" dirty="0" smtClean="0"/>
              <a:t> associated with:</a:t>
            </a:r>
          </a:p>
          <a:p>
            <a:pPr lvl="2"/>
            <a:r>
              <a:rPr lang="en-US" dirty="0" smtClean="0"/>
              <a:t>Increases in asthma and </a:t>
            </a:r>
            <a:r>
              <a:rPr lang="en-US" dirty="0" err="1" smtClean="0"/>
              <a:t>COPD</a:t>
            </a:r>
            <a:r>
              <a:rPr lang="en-US" dirty="0" smtClean="0"/>
              <a:t> exacerbations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Particulate matter (PMs)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Health effects:</a:t>
            </a:r>
          </a:p>
          <a:p>
            <a:pPr lvl="1"/>
            <a:r>
              <a:rPr lang="en-US" dirty="0" err="1" smtClean="0"/>
              <a:t>PM2.5</a:t>
            </a:r>
            <a:r>
              <a:rPr lang="en-US" dirty="0" smtClean="0"/>
              <a:t> associated with:</a:t>
            </a:r>
          </a:p>
          <a:p>
            <a:pPr lvl="2"/>
            <a:r>
              <a:rPr lang="en-US" dirty="0" smtClean="0"/>
              <a:t>Increased mortality</a:t>
            </a:r>
          </a:p>
          <a:p>
            <a:pPr lvl="2"/>
            <a:r>
              <a:rPr lang="en-US" dirty="0" err="1" smtClean="0"/>
              <a:t>PM2.5</a:t>
            </a:r>
            <a:r>
              <a:rPr lang="en-US" dirty="0" smtClean="0"/>
              <a:t> concentration correlates with </a:t>
            </a:r>
          </a:p>
          <a:p>
            <a:pPr lvl="3"/>
            <a:r>
              <a:rPr lang="en-US" dirty="0" smtClean="0"/>
              <a:t>Increased histamine release in airways</a:t>
            </a:r>
          </a:p>
          <a:p>
            <a:pPr lvl="3"/>
            <a:r>
              <a:rPr lang="en-US" dirty="0" smtClean="0"/>
              <a:t>Reduced macrophage activity in lungs (decreased response to infection?)</a:t>
            </a:r>
          </a:p>
          <a:p>
            <a:pPr lvl="3"/>
            <a:r>
              <a:rPr lang="en-US" dirty="0" smtClean="0"/>
              <a:t>Decreased heart rate variability (marker for MI risk)</a:t>
            </a:r>
          </a:p>
          <a:p>
            <a:pPr lvl="3"/>
            <a:r>
              <a:rPr lang="en-US" dirty="0" smtClean="0"/>
              <a:t>Increased </a:t>
            </a:r>
            <a:r>
              <a:rPr lang="en-US" dirty="0" err="1" smtClean="0"/>
              <a:t>ICD</a:t>
            </a:r>
            <a:r>
              <a:rPr lang="en-US" dirty="0" smtClean="0"/>
              <a:t> discharges</a:t>
            </a:r>
          </a:p>
          <a:p>
            <a:pPr lvl="3"/>
            <a:r>
              <a:rPr lang="en-US" dirty="0" smtClean="0"/>
              <a:t>Increased plasma viscosity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23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Particulate matter (PMs)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0"/>
            <a:ext cx="4585685" cy="413412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Harvard Six Cities Study</a:t>
            </a:r>
          </a:p>
          <a:p>
            <a:r>
              <a:rPr lang="en-US" sz="2400" dirty="0" smtClean="0"/>
              <a:t>For </a:t>
            </a:r>
            <a:r>
              <a:rPr lang="en-US" sz="2400" dirty="0"/>
              <a:t>each </a:t>
            </a:r>
            <a:r>
              <a:rPr lang="en-US" sz="2400" dirty="0" err="1"/>
              <a:t>10µg</a:t>
            </a:r>
            <a:r>
              <a:rPr lang="en-US" sz="2400" dirty="0"/>
              <a:t>/</a:t>
            </a:r>
            <a:r>
              <a:rPr lang="en-US" sz="2400" dirty="0" err="1"/>
              <a:t>m3</a:t>
            </a:r>
            <a:r>
              <a:rPr lang="en-US" sz="2400" dirty="0"/>
              <a:t> increase in </a:t>
            </a:r>
            <a:r>
              <a:rPr lang="en-US" sz="2400" dirty="0" err="1"/>
              <a:t>PM2.5</a:t>
            </a:r>
            <a:r>
              <a:rPr lang="en-US" sz="2400" dirty="0"/>
              <a:t>:</a:t>
            </a:r>
          </a:p>
          <a:p>
            <a:pPr lvl="1"/>
            <a:r>
              <a:rPr lang="en-US" sz="2000" dirty="0"/>
              <a:t>1.5% daily increase in mortality</a:t>
            </a:r>
          </a:p>
          <a:p>
            <a:pPr lvl="1"/>
            <a:r>
              <a:rPr lang="en-US" sz="2000" dirty="0"/>
              <a:t>3.3% daily increase in </a:t>
            </a:r>
            <a:r>
              <a:rPr lang="en-US" sz="2000" dirty="0" err="1"/>
              <a:t>COPD</a:t>
            </a:r>
            <a:r>
              <a:rPr lang="en-US" sz="2000" dirty="0"/>
              <a:t> deaths</a:t>
            </a:r>
          </a:p>
          <a:p>
            <a:pPr lvl="1"/>
            <a:r>
              <a:rPr lang="en-US" sz="2000" dirty="0"/>
              <a:t>2.1% daily increase in ischemic heart disease deaths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085" y="3417887"/>
            <a:ext cx="4405915" cy="344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2848"/>
            <a:ext cx="754380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00800" y="4114800"/>
            <a:ext cx="838200" cy="2514600"/>
          </a:xfrm>
          <a:prstGeom prst="rect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bg2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46068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Hazardous air pollutants (</a:t>
            </a:r>
            <a:r>
              <a:rPr lang="en-US" dirty="0" err="1" smtClean="0">
                <a:solidFill>
                  <a:srgbClr val="FFFF00"/>
                </a:solidFill>
              </a:rPr>
              <a:t>HAPs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 EPA introduced </a:t>
            </a:r>
            <a:r>
              <a:rPr lang="en-US" dirty="0" err="1" smtClean="0"/>
              <a:t>HAPs</a:t>
            </a:r>
            <a:r>
              <a:rPr lang="en-US" dirty="0" smtClean="0"/>
              <a:t> in 1997</a:t>
            </a:r>
          </a:p>
          <a:p>
            <a:r>
              <a:rPr lang="en-US" dirty="0" smtClean="0"/>
              <a:t>189 chemicals</a:t>
            </a:r>
          </a:p>
          <a:p>
            <a:pPr lvl="1"/>
            <a:r>
              <a:rPr lang="en-US" dirty="0" smtClean="0"/>
              <a:t>VOCs</a:t>
            </a:r>
          </a:p>
          <a:p>
            <a:pPr lvl="1"/>
            <a:r>
              <a:rPr lang="en-US" dirty="0" smtClean="0"/>
              <a:t>Metals</a:t>
            </a:r>
          </a:p>
          <a:p>
            <a:pPr lvl="1"/>
            <a:r>
              <a:rPr lang="en-US" dirty="0" smtClean="0"/>
              <a:t>Important chemicals:  benzene, arsenic, lead, mercury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Consider this day…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going on?</a:t>
            </a:r>
          </a:p>
          <a:p>
            <a:pPr lvl="1"/>
            <a:r>
              <a:rPr lang="en-US" dirty="0" smtClean="0"/>
              <a:t>Industrial release?  </a:t>
            </a:r>
            <a:endParaRPr lang="en-US" dirty="0"/>
          </a:p>
          <a:p>
            <a:pPr lvl="2"/>
            <a:r>
              <a:rPr lang="en-US" dirty="0" smtClean="0"/>
              <a:t>Chlorine, ammonia, ?</a:t>
            </a:r>
          </a:p>
          <a:p>
            <a:pPr lvl="1"/>
            <a:r>
              <a:rPr lang="en-US" dirty="0" smtClean="0"/>
              <a:t>Terrorist attack?</a:t>
            </a:r>
          </a:p>
          <a:p>
            <a:pPr lvl="2"/>
            <a:r>
              <a:rPr lang="en-US" dirty="0" smtClean="0"/>
              <a:t>Nerve agent?</a:t>
            </a:r>
          </a:p>
          <a:p>
            <a:pPr lvl="2"/>
            <a:r>
              <a:rPr lang="en-US" dirty="0" smtClean="0"/>
              <a:t>Vesicants?</a:t>
            </a:r>
          </a:p>
          <a:p>
            <a:pPr lvl="1"/>
            <a:r>
              <a:rPr lang="en-US" dirty="0" smtClean="0"/>
              <a:t>No pattern to the patients, no common exposure except that they all live in the local city…</a:t>
            </a:r>
          </a:p>
        </p:txBody>
      </p:sp>
    </p:spTree>
    <p:extLst>
      <p:ext uri="{BB962C8B-B14F-4D97-AF65-F5344CB8AC3E}">
        <p14:creationId xmlns:p14="http://schemas.microsoft.com/office/powerpoint/2010/main" val="380614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Hazardous air pollutants (</a:t>
            </a:r>
            <a:r>
              <a:rPr lang="en-US" dirty="0" err="1" smtClean="0">
                <a:solidFill>
                  <a:srgbClr val="FFFF00"/>
                </a:solidFill>
              </a:rPr>
              <a:t>HAPs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4338" name="Picture 2" descr="C:\Users\hendriro\AppData\Local\Microsoft\Windows\Temporary Internet Files\Content.Outlook\9DRX1M0A\IMG_347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" t="3114" r="7800" b="5977"/>
          <a:stretch/>
        </p:blipFill>
        <p:spPr bwMode="auto">
          <a:xfrm>
            <a:off x="1062625" y="1379836"/>
            <a:ext cx="7174698" cy="544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400" y="6488668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33 HAPs that are “most hazardous to human health”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5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Patterns of air pollution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52800" cy="4525963"/>
          </a:xfrm>
        </p:spPr>
        <p:txBody>
          <a:bodyPr/>
          <a:lstStyle/>
          <a:p>
            <a:r>
              <a:rPr lang="en-US" dirty="0" smtClean="0"/>
              <a:t>Natural peaks and valleys</a:t>
            </a:r>
          </a:p>
          <a:p>
            <a:pPr lvl="1"/>
            <a:r>
              <a:rPr lang="en-US" dirty="0" err="1" smtClean="0"/>
              <a:t>SO</a:t>
            </a:r>
            <a:r>
              <a:rPr lang="en-US" baseline="-25000" dirty="0" err="1" smtClean="0"/>
              <a:t>2</a:t>
            </a:r>
            <a:r>
              <a:rPr lang="en-US" dirty="0" smtClean="0"/>
              <a:t>, CO – cold weather</a:t>
            </a:r>
          </a:p>
          <a:p>
            <a:pPr lvl="1"/>
            <a:r>
              <a:rPr lang="en-US" dirty="0" smtClean="0"/>
              <a:t>NO</a:t>
            </a:r>
            <a:r>
              <a:rPr lang="en-US" baseline="-25000" dirty="0" smtClean="0"/>
              <a:t>2</a:t>
            </a:r>
            <a:r>
              <a:rPr lang="en-US" dirty="0"/>
              <a:t> </a:t>
            </a:r>
            <a:r>
              <a:rPr lang="en-US" dirty="0" smtClean="0"/>
              <a:t>- mid-day</a:t>
            </a:r>
          </a:p>
          <a:p>
            <a:pPr lvl="1"/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- mid-</a:t>
            </a:r>
            <a:r>
              <a:rPr lang="en-US" dirty="0" smtClean="0"/>
              <a:t>day, sunny weather (summer)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95400"/>
            <a:ext cx="5411265" cy="472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15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Air Quality Index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91000" cy="4495800"/>
          </a:xfrm>
        </p:spPr>
        <p:txBody>
          <a:bodyPr/>
          <a:lstStyle/>
          <a:p>
            <a:r>
              <a:rPr lang="en-US" dirty="0" smtClean="0"/>
              <a:t>0-500</a:t>
            </a:r>
          </a:p>
          <a:p>
            <a:r>
              <a:rPr lang="en-US" dirty="0" smtClean="0"/>
              <a:t>100 = PEL</a:t>
            </a:r>
          </a:p>
          <a:p>
            <a:r>
              <a:rPr lang="en-US" dirty="0" err="1" smtClean="0"/>
              <a:t>AQI</a:t>
            </a:r>
            <a:r>
              <a:rPr lang="en-US" dirty="0" smtClean="0"/>
              <a:t> = the highest </a:t>
            </a:r>
            <a:r>
              <a:rPr lang="en-US" dirty="0" err="1" smtClean="0"/>
              <a:t>AQI</a:t>
            </a:r>
            <a:r>
              <a:rPr lang="en-US" dirty="0" smtClean="0"/>
              <a:t> number for any of the pollutants</a:t>
            </a:r>
          </a:p>
          <a:p>
            <a:r>
              <a:rPr lang="en-US" dirty="0" smtClean="0"/>
              <a:t>Non-linear</a:t>
            </a:r>
          </a:p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750" y="1600200"/>
            <a:ext cx="4443812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565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Air Quality Index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91000" cy="4495800"/>
          </a:xfrm>
        </p:spPr>
        <p:txBody>
          <a:bodyPr/>
          <a:lstStyle/>
          <a:p>
            <a:r>
              <a:rPr lang="en-US" dirty="0"/>
              <a:t>0</a:t>
            </a:r>
            <a:r>
              <a:rPr lang="en-US" dirty="0" smtClean="0"/>
              <a:t>-500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84"/>
          <a:stretch/>
        </p:blipFill>
        <p:spPr bwMode="auto">
          <a:xfrm>
            <a:off x="217118" y="1371600"/>
            <a:ext cx="4422156" cy="525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6" b="-142"/>
          <a:stretch/>
        </p:blipFill>
        <p:spPr bwMode="auto">
          <a:xfrm>
            <a:off x="4752584" y="1828800"/>
            <a:ext cx="4419600" cy="26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48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US Regulation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1955, Air Pollution Control Act</a:t>
            </a:r>
          </a:p>
          <a:p>
            <a:r>
              <a:rPr lang="en-US" dirty="0" smtClean="0"/>
              <a:t>1965 Motor Vehicle Air Pollution Control Act</a:t>
            </a:r>
          </a:p>
          <a:p>
            <a:r>
              <a:rPr lang="en-US" dirty="0" smtClean="0"/>
              <a:t>1963 Clean Air Act</a:t>
            </a:r>
          </a:p>
          <a:p>
            <a:pPr lvl="1"/>
            <a:r>
              <a:rPr lang="en-US" dirty="0" smtClean="0"/>
              <a:t>Amended 1970, 1977, 1990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467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Clean Air Act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Established National Ambient Air Quality Standards (</a:t>
            </a:r>
            <a:r>
              <a:rPr lang="en-US" dirty="0" err="1" smtClean="0"/>
              <a:t>NAAQS</a:t>
            </a:r>
            <a:r>
              <a:rPr lang="en-US" dirty="0" smtClean="0"/>
              <a:t>) to protect public health</a:t>
            </a:r>
          </a:p>
          <a:p>
            <a:pPr lvl="1"/>
            <a:r>
              <a:rPr lang="en-US" dirty="0" smtClean="0"/>
              <a:t>Primary standards – to protect public health</a:t>
            </a:r>
          </a:p>
          <a:p>
            <a:pPr lvl="1"/>
            <a:r>
              <a:rPr lang="en-US" dirty="0" smtClean="0"/>
              <a:t>Secondary standards – to protect welfare (against decreased visibility and damage to crops, buildings,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US EPA responsible for establishing and revising</a:t>
            </a:r>
          </a:p>
          <a:p>
            <a:pPr lvl="2"/>
            <a:r>
              <a:rPr lang="en-US" dirty="0" smtClean="0"/>
              <a:t>If a county is designated as a nonattainment area, then the state is mandated to develop a plan to bring the county into attainment</a:t>
            </a:r>
          </a:p>
          <a:p>
            <a:pPr lvl="2"/>
            <a:r>
              <a:rPr lang="en-US" dirty="0" smtClean="0"/>
              <a:t>States also issue permits for large stationary sources of criteria pollutants</a:t>
            </a:r>
          </a:p>
        </p:txBody>
      </p:sp>
    </p:spTree>
    <p:extLst>
      <p:ext uri="{BB962C8B-B14F-4D97-AF65-F5344CB8AC3E}">
        <p14:creationId xmlns:p14="http://schemas.microsoft.com/office/powerpoint/2010/main" val="136415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US National Ambient Air Quality Standards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54" y="1524000"/>
            <a:ext cx="9198754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165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Clean Air Act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Determined “</a:t>
            </a:r>
            <a:r>
              <a:rPr lang="en-US" dirty="0" smtClean="0">
                <a:solidFill>
                  <a:srgbClr val="FFFF00"/>
                </a:solidFill>
              </a:rPr>
              <a:t>criteria pollutants</a:t>
            </a:r>
            <a:r>
              <a:rPr lang="en-US" dirty="0" smtClean="0"/>
              <a:t>”:</a:t>
            </a:r>
          </a:p>
          <a:p>
            <a:pPr lvl="1"/>
            <a:r>
              <a:rPr lang="en-US" dirty="0" err="1" smtClean="0"/>
              <a:t>NO</a:t>
            </a:r>
            <a:r>
              <a:rPr lang="en-US" baseline="-25000" dirty="0" err="1" smtClean="0"/>
              <a:t>2</a:t>
            </a:r>
            <a:r>
              <a:rPr lang="en-US" dirty="0" smtClean="0"/>
              <a:t>, </a:t>
            </a:r>
            <a:r>
              <a:rPr lang="en-US" dirty="0" err="1" smtClean="0"/>
              <a:t>SO</a:t>
            </a:r>
            <a:r>
              <a:rPr lang="en-US" baseline="-25000" dirty="0" err="1" smtClean="0"/>
              <a:t>2</a:t>
            </a:r>
            <a:r>
              <a:rPr lang="en-US" dirty="0" smtClean="0"/>
              <a:t>, CO, </a:t>
            </a:r>
            <a:r>
              <a:rPr lang="en-US" dirty="0" err="1" smtClean="0"/>
              <a:t>O</a:t>
            </a:r>
            <a:r>
              <a:rPr lang="en-US" baseline="-25000" dirty="0" err="1" smtClean="0"/>
              <a:t>3</a:t>
            </a:r>
            <a:r>
              <a:rPr lang="en-US" dirty="0" smtClean="0"/>
              <a:t>, Lead, </a:t>
            </a:r>
            <a:r>
              <a:rPr lang="en-US" dirty="0" err="1" smtClean="0"/>
              <a:t>PM2.5</a:t>
            </a:r>
            <a:r>
              <a:rPr lang="en-US" dirty="0" smtClean="0"/>
              <a:t>, </a:t>
            </a:r>
            <a:r>
              <a:rPr lang="en-US" dirty="0" err="1" smtClean="0"/>
              <a:t>PM10</a:t>
            </a:r>
            <a:endParaRPr lang="en-US" dirty="0" smtClean="0"/>
          </a:p>
          <a:p>
            <a:r>
              <a:rPr lang="en-US" dirty="0" smtClean="0"/>
              <a:t>1990 Clear Air Act amendment </a:t>
            </a:r>
          </a:p>
          <a:p>
            <a:pPr lvl="1"/>
            <a:r>
              <a:rPr lang="en-US" dirty="0" smtClean="0"/>
              <a:t>189 additional pollutants (“hazardous air pollutants”, </a:t>
            </a:r>
            <a:r>
              <a:rPr lang="en-US" dirty="0" err="1" smtClean="0"/>
              <a:t>HAPs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33 posing the greatest threat to public health</a:t>
            </a:r>
          </a:p>
          <a:p>
            <a:pPr lvl="2"/>
            <a:r>
              <a:rPr lang="en-US" dirty="0" smtClean="0"/>
              <a:t>Phase 1:  </a:t>
            </a:r>
          </a:p>
          <a:p>
            <a:pPr lvl="3"/>
            <a:r>
              <a:rPr lang="en-US" dirty="0" smtClean="0"/>
              <a:t>Maximum achievable control technology (</a:t>
            </a:r>
            <a:r>
              <a:rPr lang="en-US" dirty="0" err="1" smtClean="0"/>
              <a:t>MACT</a:t>
            </a:r>
            <a:r>
              <a:rPr lang="en-US" dirty="0" smtClean="0"/>
              <a:t>)</a:t>
            </a:r>
          </a:p>
          <a:p>
            <a:pPr lvl="3"/>
            <a:r>
              <a:rPr lang="en-US" dirty="0" smtClean="0"/>
              <a:t>Determined by EPA</a:t>
            </a:r>
          </a:p>
          <a:p>
            <a:pPr lvl="3"/>
            <a:r>
              <a:rPr lang="en-US" dirty="0" smtClean="0"/>
              <a:t>Required for all sources of </a:t>
            </a:r>
            <a:r>
              <a:rPr lang="en-US" dirty="0" err="1" smtClean="0"/>
              <a:t>HAPs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46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Monitoring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" y="1752601"/>
            <a:ext cx="9118264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15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Has regulation worked?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00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utoShape 2" descr="Shanghai smog"/>
          <p:cNvSpPr>
            <a:spLocks noChangeAspect="1" noChangeArrowheads="1"/>
          </p:cNvSpPr>
          <p:nvPr/>
        </p:nvSpPr>
        <p:spPr bwMode="auto">
          <a:xfrm>
            <a:off x="63500" y="-136525"/>
            <a:ext cx="81915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7" y="1345462"/>
            <a:ext cx="9095133" cy="486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42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Nitrogen dioxide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PM2.5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"/>
            <a:ext cx="4195232" cy="32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3538332"/>
            <a:ext cx="4224459" cy="330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15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Ozone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899" y="3604726"/>
            <a:ext cx="4156959" cy="325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900" y="20877"/>
            <a:ext cx="4160091" cy="325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15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Effective controls for outdoor air pollution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Control of </a:t>
            </a:r>
            <a:r>
              <a:rPr lang="en-US" dirty="0" err="1" smtClean="0"/>
              <a:t>SO</a:t>
            </a:r>
            <a:r>
              <a:rPr lang="en-US" baseline="-25000" dirty="0" err="1" smtClean="0"/>
              <a:t>2</a:t>
            </a:r>
            <a:r>
              <a:rPr lang="en-US" dirty="0" smtClean="0"/>
              <a:t> requires regulation of coal-fired energy production</a:t>
            </a:r>
          </a:p>
          <a:p>
            <a:pPr lvl="1"/>
            <a:r>
              <a:rPr lang="en-US" dirty="0" smtClean="0"/>
              <a:t>Reduced sulfur coal (and gas and diesel)</a:t>
            </a:r>
          </a:p>
          <a:p>
            <a:pPr lvl="1"/>
            <a:r>
              <a:rPr lang="en-US" dirty="0" smtClean="0"/>
              <a:t>Engineering controls at energy production facilities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15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Effective controls for outdoor air pollution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Regulation of automobile pollution:</a:t>
            </a:r>
          </a:p>
          <a:p>
            <a:r>
              <a:rPr lang="en-US" dirty="0" smtClean="0"/>
              <a:t>Fuel reformulation:</a:t>
            </a:r>
          </a:p>
          <a:p>
            <a:pPr lvl="1"/>
            <a:r>
              <a:rPr lang="en-US" dirty="0" smtClean="0"/>
              <a:t>Leaded gas discontinued</a:t>
            </a:r>
          </a:p>
          <a:p>
            <a:pPr lvl="1"/>
            <a:r>
              <a:rPr lang="en-US" dirty="0" smtClean="0"/>
              <a:t>Decrease benzene content to &lt;3.5%</a:t>
            </a:r>
          </a:p>
          <a:p>
            <a:pPr lvl="1"/>
            <a:r>
              <a:rPr lang="en-US" dirty="0" smtClean="0"/>
              <a:t>Increased oxygen content (</a:t>
            </a:r>
            <a:r>
              <a:rPr lang="en-US" dirty="0" err="1" smtClean="0"/>
              <a:t>MTBE</a:t>
            </a:r>
            <a:r>
              <a:rPr lang="en-US" dirty="0" smtClean="0"/>
              <a:t>, ethanol)</a:t>
            </a:r>
          </a:p>
          <a:p>
            <a:pPr lvl="1"/>
            <a:r>
              <a:rPr lang="en-US" dirty="0" smtClean="0"/>
              <a:t>Diesel and gasoline sulfur reduction</a:t>
            </a:r>
          </a:p>
          <a:p>
            <a:r>
              <a:rPr lang="en-US" dirty="0" smtClean="0"/>
              <a:t>Automobile emission standards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810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Effective controls for outdoor air pollution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525963"/>
          </a:xfrm>
        </p:spPr>
        <p:txBody>
          <a:bodyPr/>
          <a:lstStyle/>
          <a:p>
            <a:r>
              <a:rPr lang="en-US" dirty="0"/>
              <a:t>Catalytic converters </a:t>
            </a:r>
            <a:r>
              <a:rPr lang="en-US" dirty="0" smtClean="0"/>
              <a:t>(1975,1993)</a:t>
            </a:r>
          </a:p>
          <a:p>
            <a:pPr lvl="1"/>
            <a:r>
              <a:rPr lang="en-US" dirty="0" smtClean="0"/>
              <a:t>Catalyze redox reactions</a:t>
            </a:r>
          </a:p>
          <a:p>
            <a:pPr lvl="2"/>
            <a:r>
              <a:rPr lang="en-US" dirty="0" smtClean="0"/>
              <a:t>Combine CO w/ </a:t>
            </a:r>
            <a:r>
              <a:rPr lang="en-US" dirty="0" err="1" smtClean="0"/>
              <a:t>O</a:t>
            </a:r>
            <a:r>
              <a:rPr lang="en-US" baseline="-25000" dirty="0" err="1" smtClean="0"/>
              <a:t>2</a:t>
            </a:r>
            <a:r>
              <a:rPr lang="en-US" baseline="-25000" dirty="0" smtClean="0"/>
              <a:t> </a:t>
            </a:r>
            <a:r>
              <a:rPr lang="en-US" dirty="0" smtClean="0"/>
              <a:t>to form CO</a:t>
            </a:r>
            <a:r>
              <a:rPr lang="en-US" baseline="-25000" dirty="0" smtClean="0"/>
              <a:t>2</a:t>
            </a:r>
          </a:p>
          <a:p>
            <a:pPr lvl="2"/>
            <a:r>
              <a:rPr lang="en-US" dirty="0" smtClean="0"/>
              <a:t> Oxidize unburned hydrocarbons to form CO</a:t>
            </a:r>
            <a:r>
              <a:rPr lang="en-US" baseline="-25000" dirty="0" smtClean="0"/>
              <a:t>2</a:t>
            </a:r>
            <a:r>
              <a:rPr lang="en-US" dirty="0" smtClean="0"/>
              <a:t> and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pPr lvl="2"/>
            <a:r>
              <a:rPr lang="en-US" dirty="0" smtClean="0"/>
              <a:t>“Three-way” CC also reduce NO</a:t>
            </a:r>
            <a:r>
              <a:rPr lang="en-US" baseline="-25000" dirty="0" smtClean="0"/>
              <a:t>x</a:t>
            </a:r>
            <a:r>
              <a:rPr lang="en-US" dirty="0" smtClean="0"/>
              <a:t> to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2</a:t>
            </a:r>
            <a:r>
              <a:rPr lang="en-US" dirty="0" smtClean="0"/>
              <a:t> and </a:t>
            </a:r>
            <a:r>
              <a:rPr lang="en-US" dirty="0" err="1"/>
              <a:t>O</a:t>
            </a:r>
            <a:r>
              <a:rPr lang="en-US" baseline="-25000" dirty="0" err="1"/>
              <a:t>2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" r="16923" b="19471"/>
          <a:stretch/>
        </p:blipFill>
        <p:spPr bwMode="auto">
          <a:xfrm>
            <a:off x="5312063" y="2315629"/>
            <a:ext cx="3831937" cy="337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5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Effective controls for outdoor air pollution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Regulation of fixed site polluters (</a:t>
            </a:r>
            <a:r>
              <a:rPr lang="en-US" dirty="0" err="1" smtClean="0"/>
              <a:t>HAPs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Require fixed site polluters to use engineering controls</a:t>
            </a:r>
          </a:p>
          <a:p>
            <a:pPr lvl="2"/>
            <a:r>
              <a:rPr lang="en-US" dirty="0" smtClean="0"/>
              <a:t>Catalytic converters for smoke stacks</a:t>
            </a:r>
          </a:p>
          <a:p>
            <a:pPr lvl="2"/>
            <a:r>
              <a:rPr lang="en-US" dirty="0" smtClean="0"/>
              <a:t>Updating processes</a:t>
            </a:r>
          </a:p>
          <a:p>
            <a:pPr lvl="2"/>
            <a:r>
              <a:rPr lang="en-US" dirty="0" smtClean="0"/>
              <a:t>Finding alternative raw materials or catalysts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45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Local resources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Monitoring stations</a:t>
            </a:r>
          </a:p>
          <a:p>
            <a:r>
              <a:rPr lang="en-US" dirty="0" smtClean="0"/>
              <a:t>Air Quality – real time reporting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915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19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Monitoring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964"/>
            <a:ext cx="4572000" cy="686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15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Aqicn.org</a:t>
            </a:r>
            <a:r>
              <a:rPr lang="en-US" dirty="0" smtClean="0">
                <a:solidFill>
                  <a:srgbClr val="FFFF00"/>
                </a:solidFill>
              </a:rPr>
              <a:t>/city/</a:t>
            </a:r>
            <a:r>
              <a:rPr lang="en-US" dirty="0" err="1" smtClean="0">
                <a:solidFill>
                  <a:srgbClr val="FFFF00"/>
                </a:solidFill>
              </a:rPr>
              <a:t>bangkok</a:t>
            </a:r>
            <a:r>
              <a:rPr lang="en-US" dirty="0" smtClean="0">
                <a:solidFill>
                  <a:srgbClr val="FFFF00"/>
                </a:solidFill>
              </a:rPr>
              <a:t>/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226947" cy="407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019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622"/>
            <a:ext cx="8229600" cy="1143000"/>
          </a:xfrm>
        </p:spPr>
        <p:txBody>
          <a:bodyPr/>
          <a:lstStyle/>
          <a:p>
            <a:r>
              <a:rPr lang="en-US" dirty="0" smtClean="0"/>
              <a:t>Thai Air Quality Standards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1200452"/>
              </p:ext>
            </p:extLst>
          </p:nvPr>
        </p:nvGraphicFramePr>
        <p:xfrm>
          <a:off x="457200" y="990600"/>
          <a:ext cx="8229600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3786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Pollutant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Time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Period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Concentration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378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</a:t>
                      </a:r>
                      <a:r>
                        <a:rPr lang="en-US" sz="18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Annual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.10 mg/m</a:t>
                      </a:r>
                      <a:r>
                        <a:rPr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(0.04 ppm)</a:t>
                      </a:r>
                    </a:p>
                  </a:txBody>
                  <a:tcPr/>
                </a:tc>
              </a:tr>
              <a:tr h="527631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prstClr val="black"/>
                          </a:solidFill>
                          <a:latin typeface="LucidaSansUnicode"/>
                        </a:rPr>
                        <a:t>24 hours</a:t>
                      </a:r>
                      <a:r>
                        <a:rPr lang="en-US" sz="1600" baseline="0" dirty="0" smtClean="0">
                          <a:solidFill>
                            <a:prstClr val="black"/>
                          </a:solidFill>
                          <a:latin typeface="LucidaSansUnicode"/>
                        </a:rPr>
                        <a:t>	</a:t>
                      </a:r>
                      <a:endParaRPr lang="en-US" sz="1600" baseline="0" dirty="0" smtClean="0">
                        <a:solidFill>
                          <a:prstClr val="black"/>
                        </a:solidFill>
                        <a:latin typeface="LucidaSansUnico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prstClr val="black"/>
                          </a:solidFill>
                          <a:latin typeface="LucidaSansUnicode"/>
                        </a:rPr>
                        <a:t>.30 mg/m</a:t>
                      </a:r>
                      <a:r>
                        <a:rPr lang="en-US" sz="1400" baseline="30000" dirty="0" smtClean="0">
                          <a:solidFill>
                            <a:prstClr val="black"/>
                          </a:solidFill>
                          <a:latin typeface="LucidaSansUnicode"/>
                        </a:rPr>
                        <a:t>3</a:t>
                      </a:r>
                      <a:r>
                        <a:rPr lang="en-US" sz="1600" baseline="0" dirty="0" smtClean="0">
                          <a:solidFill>
                            <a:prstClr val="black"/>
                          </a:solidFill>
                          <a:latin typeface="LucidaSansUnicode"/>
                        </a:rPr>
                        <a:t> (0.12 ppm)	</a:t>
                      </a:r>
                      <a:endParaRPr lang="en-US" sz="1600" baseline="0" dirty="0" smtClean="0">
                        <a:solidFill>
                          <a:prstClr val="black"/>
                        </a:solidFill>
                        <a:latin typeface="LucidaSansUnicode"/>
                      </a:endParaRPr>
                    </a:p>
                  </a:txBody>
                  <a:tcPr/>
                </a:tc>
              </a:tr>
              <a:tr h="337869"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hour	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780 mcg/m</a:t>
                      </a:r>
                      <a:r>
                        <a:rPr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(0.3 ppm)</a:t>
                      </a:r>
                    </a:p>
                  </a:txBody>
                  <a:tcPr/>
                </a:tc>
              </a:tr>
              <a:tr h="3378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r>
                        <a:rPr lang="en-US" sz="18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hour	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0.32 mg/m</a:t>
                      </a:r>
                      <a:r>
                        <a:rPr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(0.17 ppm)</a:t>
                      </a:r>
                    </a:p>
                  </a:txBody>
                  <a:tcPr/>
                </a:tc>
              </a:tr>
              <a:tr h="337869"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Annual	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0.057 mg/m</a:t>
                      </a:r>
                      <a:r>
                        <a:rPr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(0.03 ppm)</a:t>
                      </a:r>
                    </a:p>
                  </a:txBody>
                  <a:tcPr/>
                </a:tc>
              </a:tr>
              <a:tr h="3378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PM</a:t>
                      </a:r>
                      <a:r>
                        <a:rPr lang="en-US" sz="18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Annual	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0.05mg/m</a:t>
                      </a:r>
                      <a:r>
                        <a:rPr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</a:tr>
              <a:tr h="337869"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 hours	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0.12 mg/m</a:t>
                      </a:r>
                      <a:r>
                        <a:rPr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</a:tr>
              <a:tr h="3378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PM</a:t>
                      </a:r>
                      <a:r>
                        <a:rPr lang="en-US" sz="18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Annual	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0.025 mg/m</a:t>
                      </a:r>
                      <a:r>
                        <a:rPr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</a:tr>
              <a:tr h="337869"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 hours	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0.05 mg/m</a:t>
                      </a:r>
                      <a:r>
                        <a:rPr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</a:tr>
              <a:tr h="3378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kern="1200" baseline="-25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 hours	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0.14 mg/m</a:t>
                      </a:r>
                      <a:r>
                        <a:rPr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(0.07 ppm)</a:t>
                      </a:r>
                    </a:p>
                  </a:txBody>
                  <a:tcPr/>
                </a:tc>
              </a:tr>
              <a:tr h="337869"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hour		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0.20 mg/m</a:t>
                      </a:r>
                      <a:r>
                        <a:rPr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(0.10 ppm)</a:t>
                      </a:r>
                    </a:p>
                  </a:txBody>
                  <a:tcPr/>
                </a:tc>
              </a:tr>
              <a:tr h="3378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Lead (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Pb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	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Monthly	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1.5 mcg/m</a:t>
                      </a:r>
                      <a:r>
                        <a:rPr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</a:tr>
              <a:tr h="3378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	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 hours		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10.26 mg/m</a:t>
                      </a:r>
                      <a:r>
                        <a:rPr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(9 ppm)</a:t>
                      </a:r>
                      <a:endParaRPr lang="en-US" sz="18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37869"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hour		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34.2 mg/m</a:t>
                      </a:r>
                      <a:r>
                        <a:rPr lang="en-US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(30 ppm)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4234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Outdoor air pollution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outdoor air pollution?</a:t>
            </a:r>
          </a:p>
          <a:p>
            <a:pPr lvl="1"/>
            <a:r>
              <a:rPr lang="en-US" dirty="0" smtClean="0"/>
              <a:t>Gases &amp; fine particles produced from natural and man-made activities</a:t>
            </a:r>
          </a:p>
          <a:p>
            <a:pPr lvl="1"/>
            <a:r>
              <a:rPr lang="en-US" dirty="0" smtClean="0"/>
              <a:t>Smog = used to describe mixture of </a:t>
            </a:r>
            <a:r>
              <a:rPr lang="en-US" dirty="0" smtClean="0">
                <a:solidFill>
                  <a:srgbClr val="FFFF00"/>
                </a:solidFill>
              </a:rPr>
              <a:t>sm</a:t>
            </a:r>
            <a:r>
              <a:rPr lang="en-US" dirty="0" smtClean="0"/>
              <a:t>oke/pollution and f</a:t>
            </a:r>
            <a:r>
              <a:rPr lang="en-US" dirty="0" smtClean="0">
                <a:solidFill>
                  <a:srgbClr val="FFFF00"/>
                </a:solidFill>
              </a:rPr>
              <a:t>og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18413"/>
            <a:ext cx="4038600" cy="223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Conclusions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Air pollution: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s a complicated mixture of primary pollutant as well as secondary pollutants</a:t>
            </a:r>
          </a:p>
          <a:p>
            <a:pPr lvl="1"/>
            <a:r>
              <a:rPr lang="en-US" dirty="0" smtClean="0"/>
              <a:t>May lead to increases in respiratory complaints/infections as well as increased mortality from respiratory and cardiovascular illnesses</a:t>
            </a:r>
          </a:p>
          <a:p>
            <a:pPr lvl="1"/>
            <a:r>
              <a:rPr lang="en-US" dirty="0" smtClean="0"/>
              <a:t>May be controlled by strict regulation of source polluters and vehicles</a:t>
            </a:r>
          </a:p>
          <a:p>
            <a:pPr lvl="1"/>
            <a:r>
              <a:rPr lang="en-US" dirty="0" smtClean="0"/>
              <a:t>Is monitored in real-time in many locations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7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226947" cy="407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01" y="536575"/>
            <a:ext cx="9169400" cy="63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3200" y="609600"/>
            <a:ext cx="620825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QUESTIONS?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05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Bangkok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smo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2680"/>
            <a:ext cx="7391399" cy="554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88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Angeles, USA</a:t>
            </a:r>
            <a:endParaRPr lang="en-US" dirty="0"/>
          </a:p>
        </p:txBody>
      </p:sp>
      <p:sp>
        <p:nvSpPr>
          <p:cNvPr id="4" name="AutoShape 2" descr="https://hungryalexeats.files.wordpress.com/2014/04/smog_wide-9ad072611f69740122fb2b87ace32c216d5c5147-s6-c30.jpg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hungryalexeats.files.wordpress.com/2014/04/smog_wide-9ad072611f69740122fb2b87ace32c216d5c5147-s6-c3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ttps://hungryalexeats.files.wordpress.com/2014/04/smog_wide-9ad072611f69740122fb2b87ace32c216d5c5147-s6-c30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https://hungryalexeats.files.wordpress.com/2014/04/smog_wide-9ad072611f69740122fb2b87ace32c216d5c5147-s6-c30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https://hungryalexeats.files.wordpress.com/2014/04/smog_wide-9ad072611f69740122fb2b87ace32c216d5c5147-s6-c30.jpg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87" y="1676400"/>
            <a:ext cx="9250768" cy="518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489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Outdoor air pollution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outdoor air pollution?</a:t>
            </a:r>
          </a:p>
          <a:p>
            <a:pPr lvl="1"/>
            <a:r>
              <a:rPr lang="en-US" dirty="0" smtClean="0"/>
              <a:t>Oxides of nitrogen (e.g. nitrogen dioxide,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2</a:t>
            </a:r>
            <a:r>
              <a:rPr lang="en-US" dirty="0" smtClean="0"/>
              <a:t>)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/>
              <a:t>Sulfur dioxide (</a:t>
            </a:r>
            <a:r>
              <a:rPr lang="en-US" dirty="0" err="1" smtClean="0"/>
              <a:t>SO</a:t>
            </a:r>
            <a:r>
              <a:rPr lang="en-US" baseline="-25000" dirty="0" err="1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Ozone (</a:t>
            </a:r>
            <a:r>
              <a:rPr lang="en-US" dirty="0" err="1" smtClean="0"/>
              <a:t>O</a:t>
            </a:r>
            <a:r>
              <a:rPr lang="en-US" baseline="-25000" dirty="0" err="1" smtClean="0"/>
              <a:t>3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Carbon monoxide (CO)</a:t>
            </a:r>
          </a:p>
          <a:p>
            <a:pPr lvl="1"/>
            <a:r>
              <a:rPr lang="en-US" dirty="0" smtClean="0"/>
              <a:t>Particulate matter (PMs)</a:t>
            </a:r>
          </a:p>
          <a:p>
            <a:pPr lvl="1"/>
            <a:r>
              <a:rPr lang="en-US" dirty="0" smtClean="0"/>
              <a:t>Lead, metals, and other hazardous air pollutants (</a:t>
            </a:r>
            <a:r>
              <a:rPr lang="en-US" dirty="0" err="1" smtClean="0"/>
              <a:t>HAPs</a:t>
            </a:r>
            <a:r>
              <a:rPr lang="en-US" dirty="0" smtClean="0"/>
              <a:t>) or “air toxics”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4689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Outdoor air pollution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London, Dec 5-9, 1952</a:t>
            </a:r>
          </a:p>
          <a:p>
            <a:pPr lvl="1"/>
            <a:r>
              <a:rPr lang="en-US" dirty="0" smtClean="0"/>
              <a:t>Great Smog of ’52</a:t>
            </a:r>
          </a:p>
          <a:p>
            <a:pPr lvl="1"/>
            <a:r>
              <a:rPr lang="en-US" dirty="0" smtClean="0"/>
              <a:t>Sulfur dioxide</a:t>
            </a:r>
          </a:p>
          <a:p>
            <a:pPr lvl="1"/>
            <a:r>
              <a:rPr lang="en-US" dirty="0" smtClean="0"/>
              <a:t>4-12,000 deaths</a:t>
            </a:r>
          </a:p>
          <a:p>
            <a:pPr lvl="1"/>
            <a:r>
              <a:rPr lang="en-US" dirty="0" smtClean="0"/>
              <a:t>100,000 made ill</a:t>
            </a:r>
          </a:p>
          <a:p>
            <a:pPr lvl="1"/>
            <a:endParaRPr lang="en-US" dirty="0"/>
          </a:p>
        </p:txBody>
      </p:sp>
      <p:sp>
        <p:nvSpPr>
          <p:cNvPr id="4" name="AutoShape 2" descr="Nelson's Column during the Great Smog of 1952.jpg"/>
          <p:cNvSpPr>
            <a:spLocks noChangeAspect="1" noChangeArrowheads="1"/>
          </p:cNvSpPr>
          <p:nvPr/>
        </p:nvSpPr>
        <p:spPr bwMode="auto">
          <a:xfrm>
            <a:off x="63500" y="-136525"/>
            <a:ext cx="60960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43599" y="5867400"/>
            <a:ext cx="304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"Nelson's Column during the Great Smog of 1952" by N T </a:t>
            </a:r>
            <a:r>
              <a:rPr lang="en-US" sz="800" dirty="0" err="1" smtClean="0"/>
              <a:t>Stobbs</a:t>
            </a:r>
            <a:r>
              <a:rPr lang="en-US" sz="800" dirty="0" smtClean="0"/>
              <a:t>. Licensed under CC BY-SA 2.0 via Commons - https://</a:t>
            </a:r>
            <a:r>
              <a:rPr lang="en-US" sz="800" dirty="0" err="1" smtClean="0"/>
              <a:t>commons.wikimedia.org</a:t>
            </a:r>
            <a:r>
              <a:rPr lang="en-US" sz="800" dirty="0" smtClean="0"/>
              <a:t>/wiki/</a:t>
            </a:r>
            <a:r>
              <a:rPr lang="en-US" sz="800" dirty="0" err="1" smtClean="0"/>
              <a:t>File:Nelson%27s_Column_during_the_Great_Smog_of_1952.jpg</a:t>
            </a:r>
            <a:r>
              <a:rPr lang="en-US" sz="800" dirty="0" smtClean="0"/>
              <a:t>#/media/</a:t>
            </a:r>
            <a:r>
              <a:rPr lang="en-US" sz="800" dirty="0" err="1" smtClean="0"/>
              <a:t>File:Nelson%27s_Column_during_the_Great_Smog_of_1952.jpg</a:t>
            </a:r>
            <a:endParaRPr lang="en-US" sz="800" dirty="0"/>
          </a:p>
        </p:txBody>
      </p:sp>
      <p:sp>
        <p:nvSpPr>
          <p:cNvPr id="7" name="AutoShape 4" descr="https://upload.wikimedia.org/wikipedia/commons/0/02/Nelson%27s_Column_during_the_Great_Smog_of_195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937" y="1447800"/>
            <a:ext cx="45140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7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</TotalTime>
  <Words>1744</Words>
  <Application>Microsoft Macintosh PowerPoint</Application>
  <PresentationFormat>On-screen Show (4:3)</PresentationFormat>
  <Paragraphs>305</Paragraphs>
  <Slides>51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Outdoor air pollution</vt:lpstr>
      <vt:lpstr>Consider this day…</vt:lpstr>
      <vt:lpstr>Consider this day…</vt:lpstr>
      <vt:lpstr>PowerPoint Presentation</vt:lpstr>
      <vt:lpstr>Outdoor air pollution</vt:lpstr>
      <vt:lpstr>Bangkok</vt:lpstr>
      <vt:lpstr>Los Angeles, USA</vt:lpstr>
      <vt:lpstr>Outdoor air pollution</vt:lpstr>
      <vt:lpstr>Outdoor air pollution</vt:lpstr>
      <vt:lpstr>Outdoor air pollution</vt:lpstr>
      <vt:lpstr>Primary pollutants</vt:lpstr>
      <vt:lpstr>Secondary pollutants</vt:lpstr>
      <vt:lpstr>PowerPoint Presentation</vt:lpstr>
      <vt:lpstr>Individual agents</vt:lpstr>
      <vt:lpstr>Sulfur dioxide</vt:lpstr>
      <vt:lpstr>Nitrogen dioxide</vt:lpstr>
      <vt:lpstr>Sulfur dioxide and nitrogen dioxide</vt:lpstr>
      <vt:lpstr>Acid Rain</vt:lpstr>
      <vt:lpstr>Acid rain</vt:lpstr>
      <vt:lpstr>Acid rain</vt:lpstr>
      <vt:lpstr>Ozone</vt:lpstr>
      <vt:lpstr>Ozone</vt:lpstr>
      <vt:lpstr>Carbon monoxide</vt:lpstr>
      <vt:lpstr>Particulate matter (PMs)</vt:lpstr>
      <vt:lpstr>Particulate matter (PMs)</vt:lpstr>
      <vt:lpstr>Particulate matter (PMs)</vt:lpstr>
      <vt:lpstr>Particulate matter (PMs)</vt:lpstr>
      <vt:lpstr>Particulate matter (PMs)</vt:lpstr>
      <vt:lpstr>Hazardous air pollutants (HAPs)</vt:lpstr>
      <vt:lpstr>Hazardous air pollutants (HAPs)</vt:lpstr>
      <vt:lpstr>Patterns of air pollution</vt:lpstr>
      <vt:lpstr>Air Quality Index</vt:lpstr>
      <vt:lpstr>Air Quality Index</vt:lpstr>
      <vt:lpstr>US Regulation</vt:lpstr>
      <vt:lpstr>Clean Air Act</vt:lpstr>
      <vt:lpstr>US National Ambient Air Quality Standards</vt:lpstr>
      <vt:lpstr>Clean Air Act</vt:lpstr>
      <vt:lpstr>Monitoring</vt:lpstr>
      <vt:lpstr>Has regulation worked?</vt:lpstr>
      <vt:lpstr>PowerPoint Presentation</vt:lpstr>
      <vt:lpstr>PowerPoint Presentation</vt:lpstr>
      <vt:lpstr>Effective controls for outdoor air pollution</vt:lpstr>
      <vt:lpstr>Effective controls for outdoor air pollution</vt:lpstr>
      <vt:lpstr>Effective controls for outdoor air pollution</vt:lpstr>
      <vt:lpstr>Effective controls for outdoor air pollution</vt:lpstr>
      <vt:lpstr>Local resources</vt:lpstr>
      <vt:lpstr>Monitoring</vt:lpstr>
      <vt:lpstr>Aqicn.org/city/bangkok/</vt:lpstr>
      <vt:lpstr>Thai Air Quality Standards</vt:lpstr>
      <vt:lpstr>Conclusions</vt:lpstr>
      <vt:lpstr>QUESTIONS?</vt:lpstr>
    </vt:vector>
  </TitlesOfParts>
  <Company>OHSU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Outdoor air pollution</dc:title>
  <dc:creator>Rob Hendrickson</dc:creator>
  <cp:lastModifiedBy>Rob Hendrickson</cp:lastModifiedBy>
  <cp:revision>38</cp:revision>
  <dcterms:created xsi:type="dcterms:W3CDTF">2015-09-07T19:20:29Z</dcterms:created>
  <dcterms:modified xsi:type="dcterms:W3CDTF">2015-09-14T23:16:35Z</dcterms:modified>
</cp:coreProperties>
</file>